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0"/>
  </p:notesMasterIdLst>
  <p:handoutMasterIdLst>
    <p:handoutMasterId r:id="rId21"/>
  </p:handoutMasterIdLst>
  <p:sldIdLst>
    <p:sldId id="1748" r:id="rId8"/>
    <p:sldId id="1749" r:id="rId9"/>
    <p:sldId id="1750" r:id="rId10"/>
    <p:sldId id="1751" r:id="rId11"/>
    <p:sldId id="1753" r:id="rId12"/>
    <p:sldId id="1764" r:id="rId13"/>
    <p:sldId id="1754" r:id="rId14"/>
    <p:sldId id="1755" r:id="rId15"/>
    <p:sldId id="1756" r:id="rId16"/>
    <p:sldId id="1757" r:id="rId17"/>
    <p:sldId id="1758" r:id="rId18"/>
    <p:sldId id="1760" r:id="rId19"/>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2" id="{82884CC8-64E1-4CFE-9ADB-320B37E0B1C6}">
          <p14:sldIdLst>
            <p14:sldId id="1748"/>
            <p14:sldId id="1749"/>
            <p14:sldId id="1750"/>
            <p14:sldId id="1751"/>
            <p14:sldId id="1753"/>
            <p14:sldId id="1764"/>
            <p14:sldId id="1754"/>
            <p14:sldId id="1755"/>
            <p14:sldId id="1756"/>
            <p14:sldId id="1757"/>
            <p14:sldId id="1758"/>
            <p14:sldId id="17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42354B-BF3F-4B41-9218-25844D268B10}" v="3" dt="2021-02-09T16:31:09.3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44411" autoAdjust="0"/>
  </p:normalViewPr>
  <p:slideViewPr>
    <p:cSldViewPr snapToGrid="0">
      <p:cViewPr varScale="1">
        <p:scale>
          <a:sx n="34" d="100"/>
          <a:sy n="34" d="100"/>
        </p:scale>
        <p:origin x="1574" y="4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Gateway software acts like a bridge - it allows organizations to retain databases and other data sources on their on-premises networks, and access that on-premises data in cloud services, such as Power BI and Azure Analysis Services.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gateway facilitates quick and secure behind-the-scenes communication flowing from a user in the cloud to your on-premises data source, and then back again to the cloud.</a:t>
            </a:r>
          </a:p>
          <a:p>
            <a:endParaRPr lang="en-US" dirty="0"/>
          </a:p>
          <a:p>
            <a:pPr algn="l"/>
            <a:r>
              <a:rPr lang="en-US" b="0" i="0" dirty="0">
                <a:effectLst/>
                <a:latin typeface="Segoe UI" panose="020B0502040204020203" pitchFamily="34" charset="0"/>
              </a:rPr>
              <a:t>There are two types of on-premises gateway:</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Organization mode - Allows multiple users to connect to multiple on-premises data sources and is suitable for complex scenarios. </a:t>
            </a:r>
          </a:p>
          <a:p>
            <a:pPr marL="171450" indent="-171450" algn="l">
              <a:buFont typeface="Arial" panose="020B0604020202020204" pitchFamily="34" charset="0"/>
              <a:buChar char="•"/>
            </a:pPr>
            <a:r>
              <a:rPr lang="en-US" b="0" i="0" dirty="0">
                <a:effectLst/>
                <a:latin typeface="Segoe UI" panose="020B0502040204020203" pitchFamily="34" charset="0"/>
              </a:rPr>
              <a:t>Personal mode - Allows one user to connect to data sources. This type of gateway can be used only with Power BI and it can't be shared with other users, so it is suitable in situations where you're the only one in your organization who creates reports. You install the gateway on your local computer, which needs to stay online in order for the gateway to work.</a:t>
            </a:r>
          </a:p>
          <a:p>
            <a:endParaRPr lang="en-US" dirty="0"/>
          </a:p>
          <a:p>
            <a:pPr algn="l"/>
            <a:r>
              <a:rPr lang="en-US" b="1" i="0" dirty="0">
                <a:effectLst/>
                <a:latin typeface="Segoe UI VSS (Regular)"/>
              </a:rPr>
              <a:t>Use on-premises gateway</a:t>
            </a:r>
          </a:p>
          <a:p>
            <a:pPr algn="l"/>
            <a:r>
              <a:rPr lang="en-US" b="0" i="0" dirty="0">
                <a:effectLst/>
                <a:latin typeface="Segoe UI VSS (Regular)"/>
              </a:rPr>
              <a:t>Before you can connect to your on-premises data source, you need to install the on-premises data gateway, then configure it to suit your organizational needs. This task is usually done by an admin in your organization.</a:t>
            </a:r>
          </a:p>
          <a:p>
            <a:endParaRPr lang="en-US" dirty="0"/>
          </a:p>
          <a:p>
            <a:pPr algn="l"/>
            <a:r>
              <a:rPr lang="en-US" b="1" i="0" dirty="0">
                <a:effectLst/>
                <a:latin typeface="Segoe UI VSS (Regular)"/>
              </a:rPr>
              <a:t>Troubleshoot on-premises data gateway</a:t>
            </a:r>
          </a:p>
          <a:p>
            <a:pPr algn="l"/>
            <a:r>
              <a:rPr lang="en-US" b="0" i="0" dirty="0">
                <a:effectLst/>
                <a:latin typeface="Segoe UI VSS (Regular)"/>
              </a:rPr>
              <a:t>Troubleshooting a gateway is an ever-changing topic. </a:t>
            </a:r>
            <a:r>
              <a:rPr lang="en-US" b="0" i="0" dirty="0">
                <a:effectLst/>
                <a:latin typeface="Segoe UI" panose="020B0502040204020203" pitchFamily="34" charset="0"/>
              </a:rPr>
              <a:t>Please reference the following documents for the latest troubleshooting guidance:</a:t>
            </a:r>
          </a:p>
          <a:p>
            <a:pPr marL="171450" indent="-171450">
              <a:buFont typeface="Arial" panose="020B0604020202020204" pitchFamily="34" charset="0"/>
              <a:buChar char="•"/>
            </a:pPr>
            <a:r>
              <a:rPr lang="en-US" b="0" i="0" dirty="0">
                <a:effectLst/>
                <a:latin typeface="Segoe UI" panose="020B0502040204020203" pitchFamily="34" charset="0"/>
              </a:rPr>
              <a:t>Learn how to run a network port test</a:t>
            </a:r>
          </a:p>
          <a:p>
            <a:pPr marL="171450" indent="-171450">
              <a:buFont typeface="Arial" panose="020B0604020202020204" pitchFamily="34" charset="0"/>
              <a:buChar char="•"/>
            </a:pPr>
            <a:r>
              <a:rPr lang="en-US" b="0" i="0" dirty="0">
                <a:effectLst/>
                <a:latin typeface="Segoe UI" panose="020B0502040204020203" pitchFamily="34" charset="0"/>
              </a:rPr>
              <a:t>Learn how to provide proxy information for your gateway.</a:t>
            </a:r>
          </a:p>
          <a:p>
            <a:pPr marL="171450" indent="-171450">
              <a:buFont typeface="Arial" panose="020B0604020202020204" pitchFamily="34" charset="0"/>
              <a:buChar char="•"/>
            </a:pPr>
            <a:r>
              <a:rPr lang="en-US" b="0" i="0" dirty="0">
                <a:effectLst/>
                <a:latin typeface="Segoe UI" panose="020B0502040204020203" pitchFamily="34" charset="0"/>
              </a:rPr>
              <a:t>Find the current data center in your region.</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Cloud services like SharePoint Online do not require any gateway, as the data is already in the cloud. You only need to provide your authorization credentials to setup a data source connection.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How to manage datasets and parameters</a:t>
            </a:r>
          </a:p>
          <a:p>
            <a:pPr marL="171450" indent="-171450" algn="l">
              <a:buFont typeface="Arial" panose="020B0604020202020204" pitchFamily="34" charset="0"/>
              <a:buChar char="•"/>
            </a:pPr>
            <a:r>
              <a:rPr lang="en-US" b="0" i="0" dirty="0">
                <a:solidFill>
                  <a:srgbClr val="D4D4D4"/>
                </a:solidFill>
                <a:effectLst/>
                <a:latin typeface="-apple-system"/>
              </a:rPr>
              <a:t>How to build dynamic reports with parameters</a:t>
            </a:r>
          </a:p>
          <a:p>
            <a:pPr marL="171450" indent="-171450" algn="l">
              <a:buFont typeface="Arial" panose="020B0604020202020204" pitchFamily="34" charset="0"/>
              <a:buChar char="•"/>
            </a:pPr>
            <a:r>
              <a:rPr lang="en-US" b="0" i="0" dirty="0">
                <a:solidFill>
                  <a:srgbClr val="D4D4D4"/>
                </a:solidFill>
                <a:effectLst/>
                <a:latin typeface="-apple-system"/>
              </a:rPr>
              <a:t>Different dataset refresh options</a:t>
            </a:r>
          </a:p>
          <a:p>
            <a:pPr marL="171450" indent="-171450" algn="l">
              <a:buFont typeface="Arial" panose="020B0604020202020204" pitchFamily="34" charset="0"/>
              <a:buChar char="•"/>
            </a:pPr>
            <a:r>
              <a:rPr lang="en-US" b="0" i="0" dirty="0">
                <a:solidFill>
                  <a:srgbClr val="D4D4D4"/>
                </a:solidFill>
                <a:effectLst/>
                <a:latin typeface="-apple-system"/>
              </a:rPr>
              <a:t>How to troubleshoot gateway service connectivity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Manage datasets and parameters</a:t>
            </a:r>
          </a:p>
          <a:p>
            <a:pPr marL="171450" indent="-171450" algn="l">
              <a:buFont typeface="Arial" panose="020B0604020202020204" pitchFamily="34" charset="0"/>
              <a:buChar char="•"/>
            </a:pPr>
            <a:r>
              <a:rPr lang="en-US" b="0" i="0" dirty="0">
                <a:solidFill>
                  <a:srgbClr val="D4D4D4"/>
                </a:solidFill>
                <a:effectLst/>
                <a:latin typeface="-apple-system"/>
              </a:rPr>
              <a:t>Build dynamic reports with parameters</a:t>
            </a:r>
          </a:p>
          <a:p>
            <a:pPr marL="171450" indent="-171450" algn="l">
              <a:buFont typeface="Arial" panose="020B0604020202020204" pitchFamily="34" charset="0"/>
              <a:buChar char="•"/>
            </a:pPr>
            <a:r>
              <a:rPr lang="en-US" b="0" i="0" dirty="0">
                <a:solidFill>
                  <a:srgbClr val="D4D4D4"/>
                </a:solidFill>
                <a:effectLst/>
                <a:latin typeface="-apple-system"/>
              </a:rPr>
              <a:t>Understand dataset refresh options</a:t>
            </a:r>
          </a:p>
          <a:p>
            <a:pPr marL="171450" indent="-171450" algn="l">
              <a:buFont typeface="Arial" panose="020B0604020202020204" pitchFamily="34" charset="0"/>
              <a:buChar char="•"/>
            </a:pPr>
            <a:r>
              <a:rPr lang="en-US" b="0" i="0" dirty="0">
                <a:solidFill>
                  <a:srgbClr val="D4D4D4"/>
                </a:solidFill>
                <a:effectLst/>
                <a:latin typeface="-apple-system"/>
              </a:rPr>
              <a:t>Troubleshooting gateway service connectivity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VSS (Regular)"/>
              </a:rPr>
              <a:t>When your datasets are published to your organization's workspace in Power BI Service, everyone who needs access to those datasets can find them in a central location, and this provides opportunities for collaboration between teams.</a:t>
            </a:r>
          </a:p>
          <a:p>
            <a:endParaRPr lang="en-US" b="0" i="0" dirty="0">
              <a:effectLst/>
              <a:latin typeface="Segoe UI VSS (Regular)"/>
            </a:endParaRPr>
          </a:p>
          <a:p>
            <a:r>
              <a:rPr lang="en-US" b="0" i="0" dirty="0">
                <a:effectLst/>
                <a:latin typeface="Segoe UI VSS (Regular)"/>
              </a:rPr>
              <a:t>Since preparing and cleaning data can be so time consuming, sharing datasets can be a huge productivity boost for report authors.</a:t>
            </a:r>
          </a:p>
          <a:p>
            <a:endParaRPr lang="en-US" b="0" i="0" dirty="0">
              <a:effectLst/>
              <a:latin typeface="Segoe UI VSS (Regular)"/>
            </a:endParaRPr>
          </a:p>
          <a:p>
            <a:r>
              <a:rPr lang="en-US" b="0" i="0" dirty="0">
                <a:effectLst/>
                <a:latin typeface="Segoe UI VSS (Regular)"/>
              </a:rPr>
              <a:t>This sharing of datasets needs to be actively managed for optimal organizational performance. </a:t>
            </a:r>
          </a:p>
          <a:p>
            <a:endParaRPr lang="en-US" b="0" i="0" dirty="0">
              <a:effectLst/>
              <a:latin typeface="Segoe UI VSS (Regular)"/>
            </a:endParaRPr>
          </a:p>
          <a:p>
            <a:r>
              <a:rPr lang="en-US" b="0" i="0" dirty="0">
                <a:effectLst/>
                <a:latin typeface="Segoe UI VSS (Regular)"/>
              </a:rPr>
              <a:t>The management of datasets also involves the implementation of clever parameters within those datasets, to aid decision making and solve business problems.</a:t>
            </a:r>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pPr algn="l"/>
            <a:r>
              <a:rPr lang="en-US" b="0" i="0" dirty="0">
                <a:effectLst/>
                <a:latin typeface="Segoe UI VSS (Regular)"/>
              </a:rPr>
              <a:t>By the end of this module you'll be able to:</a:t>
            </a:r>
          </a:p>
          <a:p>
            <a:pPr algn="l">
              <a:buFont typeface="Arial" panose="020B0604020202020204" pitchFamily="34" charset="0"/>
              <a:buChar char="•"/>
            </a:pPr>
            <a:r>
              <a:rPr lang="en-US" b="0" i="0" dirty="0">
                <a:effectLst/>
                <a:latin typeface="Segoe UI VSS (Regular)"/>
              </a:rPr>
              <a:t>Create dynamic reports with parameters</a:t>
            </a:r>
          </a:p>
          <a:p>
            <a:pPr algn="l">
              <a:buFont typeface="Arial" panose="020B0604020202020204" pitchFamily="34" charset="0"/>
              <a:buChar char="•"/>
            </a:pPr>
            <a:r>
              <a:rPr lang="en-US" b="0" i="0" dirty="0">
                <a:effectLst/>
                <a:latin typeface="Segoe UI VSS (Regular)"/>
              </a:rPr>
              <a:t>Use a Power BI gateway to connect to on-premise data sources</a:t>
            </a:r>
          </a:p>
          <a:p>
            <a:pPr algn="l">
              <a:buFont typeface="Arial" panose="020B0604020202020204" pitchFamily="34" charset="0"/>
              <a:buChar char="•"/>
            </a:pPr>
            <a:r>
              <a:rPr lang="en-US" b="0" i="0" dirty="0">
                <a:effectLst/>
                <a:latin typeface="Segoe UI VSS (Regular)"/>
              </a:rPr>
              <a:t>Configure a dataset scheduled refresh</a:t>
            </a:r>
          </a:p>
          <a:p>
            <a:pPr algn="l">
              <a:buFont typeface="Arial" panose="020B0604020202020204" pitchFamily="34" charset="0"/>
              <a:buChar char="•"/>
            </a:pPr>
            <a:r>
              <a:rPr lang="en-US" b="0" i="0" dirty="0">
                <a:effectLst/>
                <a:latin typeface="Segoe UI VSS (Regular)"/>
              </a:rPr>
              <a:t>Configure incremental refresh settings</a:t>
            </a:r>
          </a:p>
          <a:p>
            <a:pPr algn="l">
              <a:buFont typeface="Arial" panose="020B0604020202020204" pitchFamily="34" charset="0"/>
              <a:buChar char="•"/>
            </a:pPr>
            <a:r>
              <a:rPr lang="en-US" b="0" i="0" dirty="0">
                <a:effectLst/>
                <a:latin typeface="Segoe UI VSS (Regular)"/>
              </a:rPr>
              <a:t>Manage and promote datasets</a:t>
            </a:r>
          </a:p>
          <a:p>
            <a:pPr algn="l">
              <a:buFont typeface="Arial" panose="020B0604020202020204" pitchFamily="34" charset="0"/>
              <a:buChar char="•"/>
            </a:pPr>
            <a:r>
              <a:rPr lang="en-US" b="0" i="0" dirty="0">
                <a:effectLst/>
                <a:latin typeface="Segoe UI VSS (Regular)"/>
              </a:rPr>
              <a:t>Troubleshoot service connectivity</a:t>
            </a:r>
          </a:p>
          <a:p>
            <a:pPr algn="l">
              <a:buFont typeface="Arial" panose="020B0604020202020204" pitchFamily="34" charset="0"/>
              <a:buChar char="•"/>
            </a:pPr>
            <a:r>
              <a:rPr lang="en-US" b="0" i="0" dirty="0">
                <a:effectLst/>
                <a:latin typeface="Segoe UI VSS (Regular)"/>
              </a:rPr>
              <a:t>Boost performance with query caching (Premium)</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Dynamic reports are reports in which the data can be changed by a developer, according to user specifications. Dynamic reports are valuable, as a single report can be used for multiple purposes. If you use dynamic reports, you'll have fewer individual reports to create, which will save organizational time and resources.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parameters by determining the values that you want to see data for in the report, and the report updates accordingly by filtering the data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Creating dynamic reports allows you to give end-users more power over the data that is displayed in your reports; they can change the data source and filtering the data by themselves.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cater for multiple values at a time, you first need to create an Excel worksheet that has a table consisting of one column, which contains the list of values.</a:t>
            </a:r>
          </a:p>
          <a:p>
            <a:pPr algn="l"/>
            <a:endParaRPr lang="en-US" b="0" i="0" dirty="0">
              <a:effectLst/>
              <a:latin typeface="Segoe UI" panose="020B0502040204020203" pitchFamily="34" charset="0"/>
            </a:endParaRPr>
          </a:p>
          <a:p>
            <a:pPr algn="l"/>
            <a:r>
              <a:rPr lang="en-US" b="1" i="0" dirty="0">
                <a:effectLst/>
                <a:latin typeface="Segoe UI VSS (Regular)"/>
              </a:rPr>
              <a:t>Create dynamic reports for individual values</a:t>
            </a:r>
          </a:p>
          <a:p>
            <a:pPr marL="171450" indent="-171450" algn="l">
              <a:buFont typeface="Arial" panose="020B0604020202020204" pitchFamily="34" charset="0"/>
              <a:buChar char="•"/>
            </a:pPr>
            <a:r>
              <a:rPr lang="en-US" b="0" i="0" dirty="0">
                <a:effectLst/>
                <a:latin typeface="Segoe UI VSS (Regular)"/>
              </a:rPr>
              <a:t>To create a dynamic report, you first need to write your SQL query and then you need to use the </a:t>
            </a:r>
            <a:r>
              <a:rPr lang="en-US" b="1" i="0" dirty="0">
                <a:effectLst/>
                <a:latin typeface="Segoe UI VSS (Regular)"/>
              </a:rPr>
              <a:t>Get data</a:t>
            </a:r>
            <a:r>
              <a:rPr lang="en-US" b="0" i="0" dirty="0">
                <a:effectLst/>
                <a:latin typeface="Segoe UI VSS (Regular)"/>
              </a:rPr>
              <a:t> feature in Power BI Desktop to connect to the database.</a:t>
            </a:r>
          </a:p>
          <a:p>
            <a:pPr marL="171450" indent="-171450" algn="l">
              <a:buFont typeface="Arial" panose="020B0604020202020204" pitchFamily="34" charset="0"/>
              <a:buChar char="•"/>
            </a:pPr>
            <a:r>
              <a:rPr lang="en-US" b="0" i="0" dirty="0">
                <a:effectLst/>
                <a:latin typeface="Segoe UI VSS (Regular)"/>
              </a:rPr>
              <a:t>The next step is to create the parameter.</a:t>
            </a:r>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VSS (Regular)"/>
              </a:rPr>
              <a:t>Now you need to adjust the code in SQL query, to take account of your new parameter.</a:t>
            </a:r>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1" i="0" dirty="0">
                <a:effectLst/>
                <a:latin typeface="Segoe UI VSS (Regular)"/>
              </a:rPr>
              <a:t>Create dynamic reports for multiple values</a:t>
            </a:r>
          </a:p>
          <a:p>
            <a:pPr marL="0" indent="0" algn="l">
              <a:buFont typeface="Arial" panose="020B0604020202020204" pitchFamily="34" charset="0"/>
              <a:buNone/>
            </a:pPr>
            <a:r>
              <a:rPr lang="en-US" b="0" i="0" dirty="0">
                <a:effectLst/>
                <a:latin typeface="Segoe UI VSS (Regular)"/>
              </a:rPr>
              <a:t>To cater for multiple values at a time, you first need to create an Excel worksheet that has a table consisting of one column, which contains the list of values.</a:t>
            </a:r>
          </a:p>
          <a:p>
            <a:pPr marL="171450" indent="-171450" algn="l">
              <a:buFont typeface="Arial" panose="020B0604020202020204" pitchFamily="34" charset="0"/>
              <a:buChar char="•"/>
            </a:pPr>
            <a:endParaRPr lang="en-US" b="0" i="0" dirty="0">
              <a:effectLst/>
              <a:latin typeface="Segoe UI VSS (Regular)"/>
            </a:endParaRP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Scheduled refresh</a:t>
            </a:r>
            <a:r>
              <a:rPr lang="en-US" b="0" i="0" dirty="0">
                <a:effectLst/>
                <a:latin typeface="Segoe UI" panose="020B0502040204020203" pitchFamily="34" charset="0"/>
              </a:rPr>
              <a:t> feature in Power BI Service allows you to define the frequency and time slots to refresh a particular dataset. Scheduling the refresh of your data will save you time, as you don't have to manually refresh the data. It also ensures that the end users can access the most up-to-date data.</a:t>
            </a:r>
          </a:p>
          <a:p>
            <a:endParaRPr lang="en-US" b="0" i="0" dirty="0">
              <a:effectLst/>
              <a:latin typeface="Segoe UI" panose="020B0502040204020203" pitchFamily="34" charset="0"/>
            </a:endParaRPr>
          </a:p>
          <a:p>
            <a:r>
              <a:rPr lang="en-US" b="0" i="0" dirty="0">
                <a:effectLst/>
                <a:latin typeface="Segoe UI VSS (Regular)"/>
              </a:rPr>
              <a:t>Considering how important it is to have accurate sales data, you need to find a solution. The data usually gets updated every week but you don't want to have to come back to the report every week to manually refresh the dataset, and sometimes you forget to do it. You decide to use Power BI's scheduled refresh functionality to solve this problem.</a:t>
            </a:r>
            <a:endParaRPr lang="en-US" b="0" i="0" dirty="0">
              <a:effectLst/>
              <a:latin typeface="Segoe UI" panose="020B0502040204020203" pitchFamily="34" charset="0"/>
            </a:endParaRPr>
          </a:p>
          <a:p>
            <a:endParaRPr lang="en-US" b="0" i="0" dirty="0">
              <a:effectLst/>
              <a:latin typeface="Segoe UI" panose="020B0502040204020203" pitchFamily="34" charset="0"/>
            </a:endParaRPr>
          </a:p>
          <a:p>
            <a:pPr algn="l"/>
            <a:r>
              <a:rPr lang="en-US" b="1" i="0" dirty="0">
                <a:effectLst/>
                <a:latin typeface="Segoe UI VSS (Regular)"/>
              </a:rPr>
              <a:t>Set up a refresh schedule</a:t>
            </a:r>
          </a:p>
          <a:p>
            <a:pPr algn="l"/>
            <a:r>
              <a:rPr lang="en-US" b="0" i="0" dirty="0">
                <a:effectLst/>
                <a:latin typeface="Segoe UI VSS (Regular)"/>
              </a:rPr>
              <a:t>To set up a refresh schedule for your dataset, go to the </a:t>
            </a:r>
            <a:r>
              <a:rPr lang="en-US" b="1" i="0" dirty="0">
                <a:effectLst/>
                <a:latin typeface="Segoe UI VSS (Regular)"/>
              </a:rPr>
              <a:t>Datasets + dataflows</a:t>
            </a:r>
            <a:r>
              <a:rPr lang="en-US" b="0" i="0" dirty="0">
                <a:effectLst/>
                <a:latin typeface="Segoe UI VSS (Regular)"/>
              </a:rPr>
              <a:t> page.</a:t>
            </a: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a:t>
            </a:r>
            <a:r>
              <a:rPr lang="en-US" b="0" i="0" dirty="0">
                <a:effectLst/>
                <a:latin typeface="Segoe UI VSS (Regular)"/>
              </a:rPr>
              <a:t>Before you can set up a refresh schedule, you must have created a gateway connection.</a:t>
            </a:r>
            <a:endParaRPr lang="en-US" b="0" i="0" dirty="0">
              <a:effectLst/>
              <a:latin typeface="Segoe UI" panose="020B0502040204020203" pitchFamily="34" charset="0"/>
            </a:endParaRPr>
          </a:p>
          <a:p>
            <a:endParaRPr lang="en-US" b="0" i="0" dirty="0">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Whilst you can set a time for the refresh, be aware that the refresh might not take place at that exact time. Power BI starts scheduled refreshes on a best effort basis. The target is to initiate the refresh within 15 minutes of the scheduled time slot, but a delay of up to one hour can occur if the service can't allocate the required resources sooner.</a:t>
            </a:r>
          </a:p>
          <a:p>
            <a:endParaRPr lang="en-US" b="0" i="0" dirty="0">
              <a:effectLst/>
              <a:latin typeface="Segoe UI" panose="020B0502040204020203" pitchFamily="34" charset="0"/>
            </a:endParaRPr>
          </a:p>
          <a:p>
            <a:pPr algn="l"/>
            <a:r>
              <a:rPr lang="en-US" b="1" i="0" dirty="0">
                <a:effectLst/>
                <a:latin typeface="Segoe UI VSS (Regular)"/>
              </a:rPr>
              <a:t>Perform an on-demand refresh</a:t>
            </a:r>
          </a:p>
          <a:p>
            <a:pPr algn="l"/>
            <a:r>
              <a:rPr lang="en-US" b="0" i="0" dirty="0">
                <a:effectLst/>
                <a:latin typeface="Segoe UI VSS (Regular)"/>
              </a:rPr>
              <a:t>In addition to the scheduled refreshes, you can refresh a dataset at any time by performing an on-demand refresh. This type of refresh doesn't affect the next scheduled refresh time.</a:t>
            </a:r>
          </a:p>
          <a:p>
            <a:endParaRPr lang="en-US" b="0" i="0" dirty="0">
              <a:effectLst/>
              <a:latin typeface="Segoe UI" panose="020B0502040204020203" pitchFamily="34" charset="0"/>
            </a:endParaRPr>
          </a:p>
          <a:p>
            <a:pPr algn="l"/>
            <a:r>
              <a:rPr lang="en-US" b="1" i="0" dirty="0">
                <a:effectLst/>
                <a:latin typeface="Segoe UI VSS (Regular)"/>
              </a:rPr>
              <a:t>Check the refresh status and history</a:t>
            </a:r>
          </a:p>
          <a:p>
            <a:pPr algn="l"/>
            <a:r>
              <a:rPr lang="en-US" b="0" i="0" dirty="0">
                <a:effectLst/>
                <a:latin typeface="Segoe UI VSS (Regular)"/>
              </a:rPr>
              <a:t>You can check the refresh status and history at any time. This is useful if you want to find out when the last refresh occurred and when the next one is scheduled. It is also good practice to check the status of your datasets from time to time, to see if there have been any refresh errors.</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The </a:t>
            </a:r>
            <a:r>
              <a:rPr lang="en-US" b="1" i="0" dirty="0">
                <a:effectLst/>
                <a:latin typeface="Segoe UI" panose="020B0502040204020203" pitchFamily="34" charset="0"/>
              </a:rPr>
              <a:t>Incremental Refresh</a:t>
            </a:r>
            <a:r>
              <a:rPr lang="en-US" b="0" i="0" dirty="0">
                <a:effectLst/>
                <a:latin typeface="Segoe UI" panose="020B0502040204020203" pitchFamily="34" charset="0"/>
              </a:rPr>
              <a:t> feature in Power BI is an extremely popular feature, as it allows you to refresh very large datasets quickly, and as often as needed, without having to reload the historical data each time.</a:t>
            </a:r>
          </a:p>
          <a:p>
            <a:endParaRPr lang="en-US" b="0" i="0" dirty="0">
              <a:effectLst/>
              <a:latin typeface="Segoe UI" panose="020B0502040204020203" pitchFamily="34" charset="0"/>
            </a:endParaRPr>
          </a:p>
          <a:p>
            <a:pPr marL="171450" indent="-171450">
              <a:buFont typeface="Arial" panose="020B0604020202020204" pitchFamily="34" charset="0"/>
              <a:buChar char="•"/>
            </a:pPr>
            <a:r>
              <a:rPr lang="en-US" b="0" i="0" dirty="0">
                <a:effectLst/>
                <a:latin typeface="Segoe UI" panose="020B0502040204020203" pitchFamily="34" charset="0"/>
              </a:rPr>
              <a:t>Refreshes are faster</a:t>
            </a:r>
          </a:p>
          <a:p>
            <a:pPr marL="171450" indent="-171450">
              <a:buFont typeface="Arial" panose="020B0604020202020204" pitchFamily="34" charset="0"/>
              <a:buChar char="•"/>
            </a:pPr>
            <a:r>
              <a:rPr lang="en-US" b="0" i="0" dirty="0">
                <a:effectLst/>
                <a:latin typeface="Segoe UI" panose="020B0502040204020203" pitchFamily="34" charset="0"/>
              </a:rPr>
              <a:t>Refreshes are reliable</a:t>
            </a:r>
          </a:p>
          <a:p>
            <a:pPr marL="171450" indent="-171450">
              <a:buFont typeface="Arial" panose="020B0604020202020204" pitchFamily="34" charset="0"/>
              <a:buChar char="•"/>
            </a:pPr>
            <a:r>
              <a:rPr lang="en-US" b="0" i="0" dirty="0">
                <a:effectLst/>
                <a:latin typeface="Segoe UI" panose="020B0502040204020203" pitchFamily="34" charset="0"/>
              </a:rPr>
              <a:t>Resource consumption is reduced</a:t>
            </a:r>
          </a:p>
          <a:p>
            <a:endParaRPr lang="en-US" b="0" i="0" dirty="0">
              <a:solidFill>
                <a:srgbClr val="D4D4D4"/>
              </a:solidFill>
              <a:effectLst/>
              <a:latin typeface="Segoe UI" panose="020B0502040204020203" pitchFamily="34" charset="0"/>
            </a:endParaRPr>
          </a:p>
          <a:p>
            <a:r>
              <a:rPr lang="en-US" b="1" i="0" dirty="0">
                <a:effectLst/>
                <a:latin typeface="Segoe UI" panose="020B0502040204020203" pitchFamily="34" charset="0"/>
              </a:rPr>
              <a:t>NOTE:</a:t>
            </a:r>
            <a:r>
              <a:rPr lang="en-US" b="0" i="0" dirty="0">
                <a:effectLst/>
                <a:latin typeface="Segoe UI" panose="020B0502040204020203" pitchFamily="34" charset="0"/>
              </a:rPr>
              <a:t> Incremental Refresh should only be used on data sources and queries that support query folding. If query folding isn't supported, Incremental Refresh could lead to a bad user experience because whilst it will still issue the queries for the relevant partitions, it will pull all of the data, potentially multiple times.</a:t>
            </a:r>
          </a:p>
          <a:p>
            <a:endParaRPr lang="en-US" b="0" i="0" dirty="0">
              <a:solidFill>
                <a:srgbClr val="D4D4D4"/>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D4D4D4"/>
                </a:solidFill>
                <a:effectLst/>
                <a:latin typeface="Segoe UI" panose="020B0502040204020203" pitchFamily="34" charset="0"/>
              </a:rPr>
              <a:t>Faster: </a:t>
            </a:r>
            <a:r>
              <a:rPr lang="en-US" b="0" i="0" dirty="0">
                <a:effectLst/>
                <a:latin typeface="Segoe UI" panose="020B0502040204020203" pitchFamily="34" charset="0"/>
              </a:rPr>
              <a:t>Only the data that needs to be changed gets refreshed.</a:t>
            </a:r>
            <a:endParaRPr lang="en-US" b="0" i="0" dirty="0">
              <a:solidFill>
                <a:srgbClr val="D4D4D4"/>
              </a:solidFill>
              <a:effectLst/>
              <a:latin typeface="-apple-system"/>
            </a:endParaRPr>
          </a:p>
          <a:p>
            <a:r>
              <a:rPr lang="en-US" b="0" i="0" dirty="0">
                <a:solidFill>
                  <a:srgbClr val="D4D4D4"/>
                </a:solidFill>
                <a:effectLst/>
                <a:latin typeface="Segoe UI" panose="020B0502040204020203" pitchFamily="34" charset="0"/>
              </a:rPr>
              <a:t>Reliable: No longer need to keep the connection open.</a:t>
            </a:r>
          </a:p>
          <a:p>
            <a:r>
              <a:rPr lang="en-US" b="0" i="0" dirty="0">
                <a:solidFill>
                  <a:srgbClr val="D4D4D4"/>
                </a:solidFill>
                <a:effectLst/>
                <a:latin typeface="Segoe UI" panose="020B0502040204020203" pitchFamily="34" charset="0"/>
              </a:rPr>
              <a:t>Resources: Because you only need to refresh smaller amounts of data, overall memory consumption and other resources are reduced.</a:t>
            </a:r>
          </a:p>
          <a:p>
            <a:endParaRPr lang="en-US" b="0" i="0" dirty="0">
              <a:solidFill>
                <a:srgbClr val="D4D4D4"/>
              </a:solidFill>
              <a:effectLst/>
              <a:latin typeface="Segoe UI" panose="020B0502040204020203" pitchFamily="34" charset="0"/>
            </a:endParaRPr>
          </a:p>
          <a:p>
            <a:r>
              <a:rPr lang="en-US" b="0" i="0" dirty="0">
                <a:solidFill>
                  <a:srgbClr val="D4D4D4"/>
                </a:solidFill>
                <a:effectLst/>
                <a:latin typeface="Segoe UI" panose="020B0502040204020203" pitchFamily="34" charset="0"/>
              </a:rPr>
              <a:t>Defining an incremental refresh policy involves the following steps:</a:t>
            </a:r>
          </a:p>
          <a:p>
            <a:pPr marL="171450" indent="-171450">
              <a:buFont typeface="Arial" panose="020B0604020202020204" pitchFamily="34" charset="0"/>
              <a:buChar char="•"/>
            </a:pPr>
            <a:r>
              <a:rPr lang="en-US" b="0" i="0" dirty="0">
                <a:solidFill>
                  <a:srgbClr val="D4D4D4"/>
                </a:solidFill>
                <a:effectLst/>
                <a:latin typeface="Segoe UI" panose="020B0502040204020203" pitchFamily="34" charset="0"/>
              </a:rPr>
              <a:t>Define filter parameters: </a:t>
            </a:r>
            <a:r>
              <a:rPr lang="en-US" b="0" i="0" dirty="0">
                <a:effectLst/>
                <a:latin typeface="Segoe UI" panose="020B0502040204020203" pitchFamily="34" charset="0"/>
              </a:rPr>
              <a:t>the datasets are filtered by two date/time parameters: </a:t>
            </a:r>
            <a:r>
              <a:rPr lang="en-US" b="1" i="0" dirty="0">
                <a:effectLst/>
                <a:latin typeface="Segoe UI" panose="020B0502040204020203" pitchFamily="34" charset="0"/>
              </a:rPr>
              <a:t>RangeStart</a:t>
            </a:r>
            <a:r>
              <a:rPr lang="en-US" b="0" i="0" dirty="0">
                <a:effectLst/>
                <a:latin typeface="Segoe UI" panose="020B0502040204020203" pitchFamily="34" charset="0"/>
              </a:rPr>
              <a:t> and </a:t>
            </a:r>
            <a:r>
              <a:rPr lang="en-US" b="1" i="0" dirty="0">
                <a:effectLst/>
                <a:latin typeface="Segoe UI" panose="020B0502040204020203" pitchFamily="34" charset="0"/>
              </a:rPr>
              <a:t>RangeEnd</a:t>
            </a:r>
            <a:r>
              <a:rPr lang="en-US" b="0" i="0" dirty="0">
                <a:effectLst/>
                <a:latin typeface="Segoe UI" panose="020B0502040204020203" pitchFamily="34" charset="0"/>
              </a:rPr>
              <a:t>. These parameters have a dual purpose. In Power BI Desktop, they are the filtering window, as they restrict the used data to the range listed in the start and end dates.</a:t>
            </a:r>
          </a:p>
          <a:p>
            <a:pPr marL="171450" indent="-171450">
              <a:buFont typeface="Arial" panose="020B0604020202020204" pitchFamily="34" charset="0"/>
              <a:buChar char="•"/>
            </a:pPr>
            <a:r>
              <a:rPr lang="en-US" b="0" i="0" dirty="0">
                <a:solidFill>
                  <a:srgbClr val="D4D4D4"/>
                </a:solidFill>
                <a:effectLst/>
                <a:latin typeface="Segoe UI" panose="020B0502040204020203" pitchFamily="34" charset="0"/>
              </a:rPr>
              <a:t>Apply the filter: </a:t>
            </a:r>
            <a:r>
              <a:rPr lang="en-US" b="0" i="0" dirty="0">
                <a:effectLst/>
                <a:latin typeface="Segoe UI" panose="020B0502040204020203" pitchFamily="34" charset="0"/>
              </a:rPr>
              <a:t>When you have defined the new parameters, you can apply the filter on the applicable column.</a:t>
            </a:r>
          </a:p>
          <a:p>
            <a:pPr marL="171450" indent="-171450">
              <a:buFont typeface="Arial" panose="020B0604020202020204" pitchFamily="34" charset="0"/>
              <a:buChar char="•"/>
            </a:pPr>
            <a:r>
              <a:rPr lang="en-US" b="0" i="0" dirty="0">
                <a:solidFill>
                  <a:srgbClr val="D4D4D4"/>
                </a:solidFill>
                <a:effectLst/>
                <a:latin typeface="Segoe UI" panose="020B0502040204020203" pitchFamily="34" charset="0"/>
              </a:rPr>
              <a:t>Define the policy: </a:t>
            </a:r>
            <a:r>
              <a:rPr lang="en-US" b="0" i="0" dirty="0">
                <a:effectLst/>
                <a:latin typeface="Segoe UI" panose="020B0502040204020203" pitchFamily="34" charset="0"/>
              </a:rPr>
              <a:t>When you have filtered the data, you can define the incremental refresh policy for the data table, which sets up the refresh process.</a:t>
            </a:r>
          </a:p>
          <a:p>
            <a:pPr marL="171450" indent="-171450">
              <a:buFont typeface="Arial" panose="020B0604020202020204" pitchFamily="34" charset="0"/>
              <a:buChar char="•"/>
            </a:pPr>
            <a:r>
              <a:rPr lang="en-US" b="0" i="0" dirty="0">
                <a:solidFill>
                  <a:srgbClr val="D4D4D4"/>
                </a:solidFill>
                <a:effectLst/>
                <a:latin typeface="Segoe UI" panose="020B0502040204020203" pitchFamily="34" charset="0"/>
              </a:rPr>
              <a:t>Publish to PBI service: </a:t>
            </a:r>
            <a:r>
              <a:rPr lang="en-US" b="0" i="0" dirty="0">
                <a:effectLst/>
                <a:latin typeface="Segoe UI" panose="020B0502040204020203" pitchFamily="34" charset="0"/>
              </a:rPr>
              <a:t>When you have defined the incremental refresh policy in Power BI Desktop, to apply that refresh policy, you need to publish the report to the Power BI Service.</a:t>
            </a:r>
            <a:endParaRPr lang="en-US" b="0" i="0" dirty="0">
              <a:solidFill>
                <a:srgbClr val="D4D4D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Business intelligence involves collaboration, and sharing datasets across workspaces is a powerful way to collaborate within your organization. However, if your organization has many different datasets that can be accessed by many users, you might want to take measures to manage those datasets. </a:t>
            </a:r>
          </a:p>
          <a:p>
            <a:endParaRPr lang="en-US" b="0" i="0" dirty="0">
              <a:solidFill>
                <a:srgbClr val="D4D4D4"/>
              </a:solidFill>
              <a:effectLst/>
              <a:latin typeface="Segoe UI" panose="020B0502040204020203" pitchFamily="34" charset="0"/>
            </a:endParaRPr>
          </a:p>
          <a:p>
            <a:r>
              <a:rPr lang="en-US" b="0" i="0" dirty="0">
                <a:effectLst/>
                <a:latin typeface="Segoe UI" panose="020B0502040204020203" pitchFamily="34" charset="0"/>
              </a:rPr>
              <a:t>To ensure your organization has consistent data for making decisions, and a healthy data culture, it's important to create and share optimized datasets, and then endorse those datasets as the 'one source of truth'. Report creators can then reuse those endorsed datasets to build accurate, standardized reports.</a:t>
            </a:r>
          </a:p>
          <a:p>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Power BI provides two ways to endorse your datasets:</a:t>
            </a:r>
          </a:p>
          <a:p>
            <a:pPr marL="171450" indent="-171450" algn="l">
              <a:buFont typeface="Arial" panose="020B0604020202020204" pitchFamily="34" charset="0"/>
              <a:buChar char="•"/>
            </a:pPr>
            <a:r>
              <a:rPr lang="en-US" b="1" i="0" dirty="0">
                <a:effectLst/>
                <a:latin typeface="Segoe UI" panose="020B0502040204020203" pitchFamily="34" charset="0"/>
              </a:rPr>
              <a:t>Promotion</a:t>
            </a:r>
            <a:r>
              <a:rPr lang="en-US" b="0" i="0" dirty="0">
                <a:effectLst/>
                <a:latin typeface="Segoe UI" panose="020B0502040204020203" pitchFamily="34" charset="0"/>
              </a:rPr>
              <a:t> - Promote your datasets when they're ready for wide-spread usage. Any workspace member with Write permissions can promote your datasets.</a:t>
            </a:r>
          </a:p>
          <a:p>
            <a:pPr marL="171450" indent="-171450" algn="l">
              <a:buFont typeface="Arial" panose="020B0604020202020204" pitchFamily="34" charset="0"/>
              <a:buChar char="•"/>
            </a:pPr>
            <a:r>
              <a:rPr lang="en-US" b="1" i="0" dirty="0">
                <a:effectLst/>
                <a:latin typeface="Segoe UI" panose="020B0502040204020203" pitchFamily="34" charset="0"/>
              </a:rPr>
              <a:t>Certification</a:t>
            </a:r>
            <a:r>
              <a:rPr lang="en-US" b="0" i="0" dirty="0">
                <a:effectLst/>
                <a:latin typeface="Segoe UI" panose="020B0502040204020203" pitchFamily="34" charset="0"/>
              </a:rPr>
              <a:t> - Request certification for a promoted dataset from an admin user that is defined in the Dataset Certification tenant admin setting. This adds an additional layer of security for your datasets. Certification can be a highly selective process, so only the truly reliable and authoritative datasets are used across the organization.</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Promote a dataset</a:t>
            </a:r>
          </a:p>
          <a:p>
            <a:pPr algn="l"/>
            <a:r>
              <a:rPr lang="en-US" b="0" i="0" dirty="0">
                <a:effectLst/>
                <a:latin typeface="Segoe UI" panose="020B0502040204020203" pitchFamily="34" charset="0"/>
              </a:rPr>
              <a:t>You can only promote a dataset if you're a Power BI admin user, or the owner of that dataset.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promote a dataset, go to your workspace in Power BI Service, then open the settings page for the dataset that you want to promote.</a:t>
            </a:r>
          </a:p>
          <a:p>
            <a:endParaRPr lang="en-US" b="0" i="0" dirty="0">
              <a:solidFill>
                <a:srgbClr val="D4D4D4"/>
              </a:solidFill>
              <a:effectLst/>
              <a:latin typeface="Segoe UI" panose="020B0502040204020203" pitchFamily="34" charset="0"/>
            </a:endParaRPr>
          </a:p>
          <a:p>
            <a:pPr algn="l"/>
            <a:r>
              <a:rPr lang="en-US" b="1" i="0" dirty="0">
                <a:effectLst/>
                <a:latin typeface="Segoe UI" panose="020B0502040204020203" pitchFamily="34" charset="0"/>
              </a:rPr>
              <a:t>Certify a dataset</a:t>
            </a:r>
          </a:p>
          <a:p>
            <a:pPr algn="l"/>
            <a:r>
              <a:rPr lang="en-US" b="0" i="0" dirty="0">
                <a:effectLst/>
                <a:latin typeface="Segoe UI" panose="020B0502040204020203" pitchFamily="34" charset="0"/>
              </a:rPr>
              <a:t>You can only certify a dataset if you've been listed as a user in the Tenant settings. The certification option will be greyed out for other users.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certify a dataset, you start the same way as you did to promote the dataset. This time, however, you select the </a:t>
            </a:r>
            <a:r>
              <a:rPr lang="en-US" b="1" i="0" dirty="0">
                <a:effectLst/>
                <a:latin typeface="Segoe UI" panose="020B0502040204020203" pitchFamily="34" charset="0"/>
              </a:rPr>
              <a:t>Certified</a:t>
            </a:r>
            <a:r>
              <a:rPr lang="en-US" b="0" i="0" dirty="0">
                <a:effectLst/>
                <a:latin typeface="Segoe UI" panose="020B0502040204020203" pitchFamily="34" charset="0"/>
              </a:rPr>
              <a:t> option in the </a:t>
            </a:r>
            <a:r>
              <a:rPr lang="en-US" b="1" i="0" dirty="0">
                <a:effectLst/>
                <a:latin typeface="Segoe UI" panose="020B0502040204020203" pitchFamily="34" charset="0"/>
              </a:rPr>
              <a:t>Endorsement</a:t>
            </a:r>
            <a:r>
              <a:rPr lang="en-US" b="0" i="0" dirty="0">
                <a:effectLst/>
                <a:latin typeface="Segoe UI" panose="020B0502040204020203" pitchFamily="34" charset="0"/>
              </a:rPr>
              <a:t> settings.</a:t>
            </a:r>
          </a:p>
          <a:p>
            <a:endParaRPr lang="en-US" b="0" i="0" dirty="0">
              <a:solidFill>
                <a:srgbClr val="D4D4D4"/>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637866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11433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12: Manage Datasets in Power BI</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Manage and Promote Datasets</a:t>
            </a:r>
          </a:p>
        </p:txBody>
      </p:sp>
      <p:sp>
        <p:nvSpPr>
          <p:cNvPr id="3" name="Text Placeholder 2">
            <a:extLst>
              <a:ext uri="{FF2B5EF4-FFF2-40B4-BE49-F238E27FC236}">
                <a16:creationId xmlns:a16="http://schemas.microsoft.com/office/drawing/2014/main" id="{B6B44E7B-AB03-4C9B-BCE2-06027D3939FD}"/>
              </a:ext>
            </a:extLst>
          </p:cNvPr>
          <p:cNvSpPr>
            <a:spLocks noGrp="1"/>
          </p:cNvSpPr>
          <p:nvPr>
            <p:ph type="body" sz="quarter" idx="10"/>
          </p:nvPr>
        </p:nvSpPr>
        <p:spPr>
          <a:xfrm>
            <a:off x="465138" y="1960860"/>
            <a:ext cx="9881361" cy="307777"/>
          </a:xfrm>
        </p:spPr>
        <p:txBody>
          <a:bodyPr/>
          <a:lstStyle/>
          <a:p>
            <a:pPr marL="0" indent="0">
              <a:buNone/>
            </a:pPr>
            <a:r>
              <a:rPr lang="en-US" dirty="0"/>
              <a:t>Two options for endorsing a dataset:</a:t>
            </a:r>
          </a:p>
        </p:txBody>
      </p:sp>
      <p:sp>
        <p:nvSpPr>
          <p:cNvPr id="16" name="Text Placeholder 2">
            <a:extLst>
              <a:ext uri="{FF2B5EF4-FFF2-40B4-BE49-F238E27FC236}">
                <a16:creationId xmlns:a16="http://schemas.microsoft.com/office/drawing/2014/main" id="{F8859E18-CADD-452C-8AE6-CEAA944A28F8}"/>
              </a:ext>
            </a:extLst>
          </p:cNvPr>
          <p:cNvSpPr txBox="1">
            <a:spLocks/>
          </p:cNvSpPr>
          <p:nvPr/>
        </p:nvSpPr>
        <p:spPr>
          <a:xfrm>
            <a:off x="465138" y="2393834"/>
            <a:ext cx="4457591" cy="307777"/>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Promotion</a:t>
            </a:r>
          </a:p>
        </p:txBody>
      </p:sp>
      <p:pic>
        <p:nvPicPr>
          <p:cNvPr id="12" name="Picture 11" descr="A screenshot showing the Endorsement dialog for promoting a dataset.">
            <a:extLst>
              <a:ext uri="{FF2B5EF4-FFF2-40B4-BE49-F238E27FC236}">
                <a16:creationId xmlns:a16="http://schemas.microsoft.com/office/drawing/2014/main" id="{EE867656-B014-4555-91FA-BC27507AA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2794729"/>
            <a:ext cx="5409569" cy="3628888"/>
          </a:xfrm>
          <a:prstGeom prst="rect">
            <a:avLst/>
          </a:prstGeom>
        </p:spPr>
      </p:pic>
      <p:sp>
        <p:nvSpPr>
          <p:cNvPr id="13" name="Text Placeholder 2">
            <a:extLst>
              <a:ext uri="{FF2B5EF4-FFF2-40B4-BE49-F238E27FC236}">
                <a16:creationId xmlns:a16="http://schemas.microsoft.com/office/drawing/2014/main" id="{53CB3EFC-67F7-4F9D-98CD-4E1F296330AC}"/>
              </a:ext>
            </a:extLst>
          </p:cNvPr>
          <p:cNvSpPr txBox="1">
            <a:spLocks/>
          </p:cNvSpPr>
          <p:nvPr/>
        </p:nvSpPr>
        <p:spPr>
          <a:xfrm>
            <a:off x="6155607" y="2393834"/>
            <a:ext cx="4457591" cy="307777"/>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a:t>Certification</a:t>
            </a:r>
          </a:p>
        </p:txBody>
      </p:sp>
      <p:pic>
        <p:nvPicPr>
          <p:cNvPr id="10" name="Picture 9" descr="A screenshot showing how to promote a dataset via certification.">
            <a:extLst>
              <a:ext uri="{FF2B5EF4-FFF2-40B4-BE49-F238E27FC236}">
                <a16:creationId xmlns:a16="http://schemas.microsoft.com/office/drawing/2014/main" id="{85C327DE-FDA8-46AD-8497-8C9210B42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499" y="2666493"/>
            <a:ext cx="6105800" cy="3847040"/>
          </a:xfrm>
          <a:prstGeom prst="rect">
            <a:avLst/>
          </a:prstGeom>
        </p:spPr>
      </p:pic>
    </p:spTree>
    <p:extLst>
      <p:ext uri="{BB962C8B-B14F-4D97-AF65-F5344CB8AC3E}">
        <p14:creationId xmlns:p14="http://schemas.microsoft.com/office/powerpoint/2010/main" val="2587026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Troubleshooting Service Connectivity </a:t>
            </a:r>
          </a:p>
        </p:txBody>
      </p:sp>
      <p:sp>
        <p:nvSpPr>
          <p:cNvPr id="4" name="Text Placeholder 3">
            <a:extLst>
              <a:ext uri="{FF2B5EF4-FFF2-40B4-BE49-F238E27FC236}">
                <a16:creationId xmlns:a16="http://schemas.microsoft.com/office/drawing/2014/main" id="{BC4CB2CF-2F83-4DF2-8559-1277E20F6110}"/>
              </a:ext>
            </a:extLst>
          </p:cNvPr>
          <p:cNvSpPr>
            <a:spLocks noGrp="1"/>
          </p:cNvSpPr>
          <p:nvPr>
            <p:ph type="body" sz="quarter" idx="10"/>
          </p:nvPr>
        </p:nvSpPr>
        <p:spPr>
          <a:xfrm>
            <a:off x="465138" y="1960860"/>
            <a:ext cx="4551979" cy="2215991"/>
          </a:xfrm>
        </p:spPr>
        <p:txBody>
          <a:bodyPr/>
          <a:lstStyle/>
          <a:p>
            <a:r>
              <a:rPr lang="en-US" sz="2400" dirty="0"/>
              <a:t>Two types of on-premises Gateways:</a:t>
            </a:r>
          </a:p>
          <a:p>
            <a:pPr marL="571500" lvl="1" indent="-342900">
              <a:buFont typeface="Arial" panose="020B0604020202020204" pitchFamily="34" charset="0"/>
              <a:buChar char="•"/>
            </a:pPr>
            <a:r>
              <a:rPr lang="en-US" sz="2200" dirty="0"/>
              <a:t>Organization mode.</a:t>
            </a:r>
          </a:p>
          <a:p>
            <a:pPr marL="571500" lvl="1" indent="-342900">
              <a:buFont typeface="Arial" panose="020B0604020202020204" pitchFamily="34" charset="0"/>
              <a:buChar char="•"/>
            </a:pPr>
            <a:r>
              <a:rPr lang="en-US" sz="2200" dirty="0"/>
              <a:t>Personal mode.</a:t>
            </a:r>
          </a:p>
          <a:p>
            <a:r>
              <a:rPr lang="en-US" sz="2400" dirty="0"/>
              <a:t>Both modes require the installation of the data gateway on-premises.</a:t>
            </a:r>
          </a:p>
        </p:txBody>
      </p:sp>
      <p:pic>
        <p:nvPicPr>
          <p:cNvPr id="5" name="Picture 4" descr="An image showing a gateway, and how it facilitates quick and secure behind-the-scenes communication flow from a user in the cloud to an on-premises data source.">
            <a:extLst>
              <a:ext uri="{FF2B5EF4-FFF2-40B4-BE49-F238E27FC236}">
                <a16:creationId xmlns:a16="http://schemas.microsoft.com/office/drawing/2014/main" id="{077B398A-3487-42C3-B5AB-7D0722B7A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117" y="1331844"/>
            <a:ext cx="6954220" cy="5029902"/>
          </a:xfrm>
          <a:prstGeom prst="rect">
            <a:avLst/>
          </a:prstGeom>
        </p:spPr>
      </p:pic>
    </p:spTree>
    <p:extLst>
      <p:ext uri="{BB962C8B-B14F-4D97-AF65-F5344CB8AC3E}">
        <p14:creationId xmlns:p14="http://schemas.microsoft.com/office/powerpoint/2010/main" val="22215551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Parameters</a:t>
            </a:r>
          </a:p>
          <a:p>
            <a:pPr>
              <a:lnSpc>
                <a:spcPct val="100000"/>
              </a:lnSpc>
              <a:buFont typeface="Wingdings" panose="05000000000000000000" pitchFamily="2" charset="2"/>
              <a:buChar char="§"/>
            </a:pPr>
            <a:r>
              <a:rPr lang="en-US" dirty="0"/>
              <a:t>Datasets</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Parameters</a:t>
            </a:r>
          </a:p>
          <a:p>
            <a:pPr>
              <a:lnSpc>
                <a:spcPct val="100000"/>
              </a:lnSpc>
              <a:buFont typeface="Wingdings" panose="05000000000000000000" pitchFamily="2" charset="2"/>
              <a:buChar char="§"/>
            </a:pPr>
            <a:r>
              <a:rPr lang="en-US" dirty="0"/>
              <a:t>Datasets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Parameters</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Datasets and Parameters</a:t>
            </a:r>
          </a:p>
        </p:txBody>
      </p:sp>
      <p:sp>
        <p:nvSpPr>
          <p:cNvPr id="3" name="Text Placeholder 2">
            <a:extLst>
              <a:ext uri="{FF2B5EF4-FFF2-40B4-BE49-F238E27FC236}">
                <a16:creationId xmlns:a16="http://schemas.microsoft.com/office/drawing/2014/main" id="{326F346B-58C1-4115-8043-85E056FCB039}"/>
              </a:ext>
            </a:extLst>
          </p:cNvPr>
          <p:cNvSpPr>
            <a:spLocks noGrp="1"/>
          </p:cNvSpPr>
          <p:nvPr>
            <p:ph type="body" sz="quarter" idx="10"/>
          </p:nvPr>
        </p:nvSpPr>
        <p:spPr>
          <a:xfrm>
            <a:off x="465138" y="1960860"/>
            <a:ext cx="9572625" cy="1231106"/>
          </a:xfrm>
        </p:spPr>
        <p:txBody>
          <a:bodyPr/>
          <a:lstStyle/>
          <a:p>
            <a:r>
              <a:rPr lang="en-US" sz="2400" dirty="0"/>
              <a:t>Datasets are published to workspaces.</a:t>
            </a:r>
          </a:p>
          <a:p>
            <a:r>
              <a:rPr lang="en-US" sz="2400" dirty="0"/>
              <a:t>Sharing datasets are a productivity boost for report authors.</a:t>
            </a:r>
          </a:p>
          <a:p>
            <a:r>
              <a:rPr lang="en-US" sz="2400" dirty="0"/>
              <a:t>The management of datasets involves the implementation of parameters within those datasets.</a:t>
            </a:r>
          </a:p>
        </p:txBody>
      </p:sp>
    </p:spTree>
    <p:extLst>
      <p:ext uri="{BB962C8B-B14F-4D97-AF65-F5344CB8AC3E}">
        <p14:creationId xmlns:p14="http://schemas.microsoft.com/office/powerpoint/2010/main" val="225999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Dynamic Reports with parameters</a:t>
            </a:r>
          </a:p>
        </p:txBody>
      </p:sp>
      <p:pic>
        <p:nvPicPr>
          <p:cNvPr id="6" name="Picture 5" descr="A screenshot of the Manage Parameters dialog in Power BI Desktop. A new parameter named SalesPerson is defined with a value of 279.">
            <a:extLst>
              <a:ext uri="{FF2B5EF4-FFF2-40B4-BE49-F238E27FC236}">
                <a16:creationId xmlns:a16="http://schemas.microsoft.com/office/drawing/2014/main" id="{D8961AF9-9B81-4509-A4A0-5D9602D62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177584"/>
            <a:ext cx="5409569" cy="3516220"/>
          </a:xfrm>
          <a:prstGeom prst="rect">
            <a:avLst/>
          </a:prstGeom>
        </p:spPr>
      </p:pic>
      <p:sp>
        <p:nvSpPr>
          <p:cNvPr id="4" name="Text Placeholder 3">
            <a:extLst>
              <a:ext uri="{FF2B5EF4-FFF2-40B4-BE49-F238E27FC236}">
                <a16:creationId xmlns:a16="http://schemas.microsoft.com/office/drawing/2014/main" id="{7225D0E8-D6A0-4373-9A36-F7A98F826FF7}"/>
              </a:ext>
            </a:extLst>
          </p:cNvPr>
          <p:cNvSpPr>
            <a:spLocks noGrp="1"/>
          </p:cNvSpPr>
          <p:nvPr>
            <p:ph type="body" sz="quarter" idx="10"/>
          </p:nvPr>
        </p:nvSpPr>
        <p:spPr>
          <a:xfrm>
            <a:off x="6218237" y="1549699"/>
            <a:ext cx="5005400" cy="923330"/>
          </a:xfrm>
        </p:spPr>
        <p:txBody>
          <a:bodyPr/>
          <a:lstStyle/>
          <a:p>
            <a:pPr marL="0" indent="0">
              <a:buNone/>
            </a:pPr>
            <a:r>
              <a:rPr lang="en-US" sz="2400" dirty="0"/>
              <a:t>Give end-users more power over the data that is displayed on the report.</a:t>
            </a:r>
          </a:p>
        </p:txBody>
      </p:sp>
      <p:sp>
        <p:nvSpPr>
          <p:cNvPr id="9" name="Arrow: Curved Left 8" descr="Image of an arrow pointing to the Power Query preview pane containing data for SalesPerson 279, as specified in the parameter.">
            <a:extLst>
              <a:ext uri="{FF2B5EF4-FFF2-40B4-BE49-F238E27FC236}">
                <a16:creationId xmlns:a16="http://schemas.microsoft.com/office/drawing/2014/main" id="{798FD725-7A02-4A37-B249-3F87FCC401C0}"/>
              </a:ext>
            </a:extLst>
          </p:cNvPr>
          <p:cNvSpPr/>
          <p:nvPr/>
        </p:nvSpPr>
        <p:spPr bwMode="auto">
          <a:xfrm rot="18087408">
            <a:off x="6967767" y="1712350"/>
            <a:ext cx="801666" cy="3154280"/>
          </a:xfrm>
          <a:prstGeom prst="curved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screenshot of the report showing only records for the sales person with the ID of 279.">
            <a:extLst>
              <a:ext uri="{FF2B5EF4-FFF2-40B4-BE49-F238E27FC236}">
                <a16:creationId xmlns:a16="http://schemas.microsoft.com/office/drawing/2014/main" id="{E43E3A4B-3B30-4401-A9C1-5A34BFF58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563" y="4206410"/>
            <a:ext cx="8763359" cy="2686680"/>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D3B5-85FA-412D-B75E-A06A496192F4}"/>
              </a:ext>
            </a:extLst>
          </p:cNvPr>
          <p:cNvSpPr>
            <a:spLocks noGrp="1"/>
          </p:cNvSpPr>
          <p:nvPr>
            <p:ph type="title"/>
          </p:nvPr>
        </p:nvSpPr>
        <p:spPr/>
        <p:txBody>
          <a:bodyPr/>
          <a:lstStyle/>
          <a:p>
            <a:r>
              <a:rPr lang="en-US" dirty="0"/>
              <a:t>Review Questions </a:t>
            </a:r>
            <a:r>
              <a:rPr lang="en-US" dirty="0">
                <a:solidFill>
                  <a:schemeClr val="bg1"/>
                </a:solidFill>
              </a:rPr>
              <a:t>(1)</a:t>
            </a:r>
          </a:p>
        </p:txBody>
      </p:sp>
      <p:sp>
        <p:nvSpPr>
          <p:cNvPr id="3" name="Text Placeholder 2">
            <a:extLst>
              <a:ext uri="{FF2B5EF4-FFF2-40B4-BE49-F238E27FC236}">
                <a16:creationId xmlns:a16="http://schemas.microsoft.com/office/drawing/2014/main" id="{D8E63C70-79DD-4B5C-94CF-2A683D18C7CA}"/>
              </a:ext>
            </a:extLst>
          </p:cNvPr>
          <p:cNvSpPr>
            <a:spLocks noGrp="1"/>
          </p:cNvSpPr>
          <p:nvPr>
            <p:ph type="body" sz="quarter" idx="10"/>
          </p:nvPr>
        </p:nvSpPr>
        <p:spPr>
          <a:xfrm>
            <a:off x="465138" y="1960860"/>
            <a:ext cx="9572625" cy="615553"/>
          </a:xfrm>
        </p:spPr>
        <p:txBody>
          <a:bodyPr/>
          <a:lstStyle/>
          <a:p>
            <a:r>
              <a:rPr lang="en-US" sz="2400" dirty="0"/>
              <a:t>Q01 – What benefit does dynamic reports provide to end users?</a:t>
            </a:r>
          </a:p>
          <a:p>
            <a:r>
              <a:rPr lang="en-US" sz="2400" dirty="0"/>
              <a:t>A01 – It gives the more control over the data that is displayed.</a:t>
            </a:r>
          </a:p>
        </p:txBody>
      </p:sp>
    </p:spTree>
    <p:extLst>
      <p:ext uri="{BB962C8B-B14F-4D97-AF65-F5344CB8AC3E}">
        <p14:creationId xmlns:p14="http://schemas.microsoft.com/office/powerpoint/2010/main" val="346988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Datasets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Dataset Scheduled Refresh</a:t>
            </a:r>
          </a:p>
        </p:txBody>
      </p:sp>
      <p:sp>
        <p:nvSpPr>
          <p:cNvPr id="4" name="Text Placeholder 3">
            <a:extLst>
              <a:ext uri="{FF2B5EF4-FFF2-40B4-BE49-F238E27FC236}">
                <a16:creationId xmlns:a16="http://schemas.microsoft.com/office/drawing/2014/main" id="{861F0C13-AF2E-4AED-9E7E-5D9B55C81259}"/>
              </a:ext>
            </a:extLst>
          </p:cNvPr>
          <p:cNvSpPr>
            <a:spLocks noGrp="1"/>
          </p:cNvSpPr>
          <p:nvPr>
            <p:ph type="body" sz="quarter" idx="10"/>
          </p:nvPr>
        </p:nvSpPr>
        <p:spPr>
          <a:xfrm>
            <a:off x="465139" y="1960860"/>
            <a:ext cx="5985766" cy="1231106"/>
          </a:xfrm>
        </p:spPr>
        <p:txBody>
          <a:bodyPr/>
          <a:lstStyle/>
          <a:p>
            <a:pPr marL="0" indent="0">
              <a:buNone/>
            </a:pPr>
            <a:r>
              <a:rPr lang="en-US" sz="2400" dirty="0"/>
              <a:t>Re-importing data from the original data source to ensure end users have the most up-to-date data.</a:t>
            </a:r>
          </a:p>
          <a:p>
            <a:endParaRPr lang="en-US" sz="2400" dirty="0"/>
          </a:p>
        </p:txBody>
      </p:sp>
      <p:pic>
        <p:nvPicPr>
          <p:cNvPr id="6" name="Picture 5" descr="A screenshot of the Scheduled Refresh dialog, illustrating how to configure a refresh daily.">
            <a:extLst>
              <a:ext uri="{FF2B5EF4-FFF2-40B4-BE49-F238E27FC236}">
                <a16:creationId xmlns:a16="http://schemas.microsoft.com/office/drawing/2014/main" id="{3485AAF9-315D-49FC-8FE5-06973E259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367" y="1043941"/>
            <a:ext cx="4595324" cy="5612780"/>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Incremental Data Refresh Settings</a:t>
            </a:r>
          </a:p>
        </p:txBody>
      </p:sp>
      <p:pic>
        <p:nvPicPr>
          <p:cNvPr id="10" name="Picture 9" descr="A screenshot showing the Manage parameters dialog to create parameters to use to configure an incremental data refresh. In this image, a start and end date range is specified.">
            <a:extLst>
              <a:ext uri="{FF2B5EF4-FFF2-40B4-BE49-F238E27FC236}">
                <a16:creationId xmlns:a16="http://schemas.microsoft.com/office/drawing/2014/main" id="{0884827A-FC71-47D2-8468-E780F9E79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1177601"/>
            <a:ext cx="6306430" cy="4639322"/>
          </a:xfrm>
          <a:prstGeom prst="rect">
            <a:avLst/>
          </a:prstGeom>
        </p:spPr>
      </p:pic>
      <p:sp>
        <p:nvSpPr>
          <p:cNvPr id="4" name="Text Placeholder 3">
            <a:extLst>
              <a:ext uri="{FF2B5EF4-FFF2-40B4-BE49-F238E27FC236}">
                <a16:creationId xmlns:a16="http://schemas.microsoft.com/office/drawing/2014/main" id="{E54504CF-AD93-452C-913A-3C922DA3B4F3}"/>
              </a:ext>
            </a:extLst>
          </p:cNvPr>
          <p:cNvSpPr>
            <a:spLocks noGrp="1"/>
          </p:cNvSpPr>
          <p:nvPr>
            <p:ph type="body" sz="quarter" idx="10"/>
          </p:nvPr>
        </p:nvSpPr>
        <p:spPr>
          <a:xfrm>
            <a:off x="7002049" y="1960860"/>
            <a:ext cx="5083958" cy="923330"/>
          </a:xfrm>
        </p:spPr>
        <p:txBody>
          <a:bodyPr/>
          <a:lstStyle/>
          <a:p>
            <a:r>
              <a:rPr lang="en-US" sz="2400" dirty="0"/>
              <a:t>Refreshes are faster.</a:t>
            </a:r>
          </a:p>
          <a:p>
            <a:r>
              <a:rPr lang="en-US" sz="2400" dirty="0"/>
              <a:t>Refreshes are more reliable.</a:t>
            </a:r>
          </a:p>
          <a:p>
            <a:r>
              <a:rPr lang="en-US" sz="2400" dirty="0"/>
              <a:t>Resource consumption is reduced.</a:t>
            </a:r>
          </a:p>
        </p:txBody>
      </p:sp>
      <p:sp>
        <p:nvSpPr>
          <p:cNvPr id="13" name="Arrow: Curved Left 12" descr="Image of an arrow pointing to the Filter Rows window.">
            <a:extLst>
              <a:ext uri="{FF2B5EF4-FFF2-40B4-BE49-F238E27FC236}">
                <a16:creationId xmlns:a16="http://schemas.microsoft.com/office/drawing/2014/main" id="{5B1007C1-AA39-4AF6-AFA2-1AC2E74D3317}"/>
              </a:ext>
            </a:extLst>
          </p:cNvPr>
          <p:cNvSpPr/>
          <p:nvPr/>
        </p:nvSpPr>
        <p:spPr bwMode="auto">
          <a:xfrm rot="18087408">
            <a:off x="7325421" y="2832838"/>
            <a:ext cx="611994" cy="1641586"/>
          </a:xfrm>
          <a:prstGeom prst="curved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screenshot showing how to apply a custom filter using the parameters created to filter rows based on the parameters.">
            <a:extLst>
              <a:ext uri="{FF2B5EF4-FFF2-40B4-BE49-F238E27FC236}">
                <a16:creationId xmlns:a16="http://schemas.microsoft.com/office/drawing/2014/main" id="{EF869936-B80E-41FC-980D-4F0645258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037" y="4257503"/>
            <a:ext cx="6677957" cy="2648320"/>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5E9A53-240E-4641-A76C-0E03D298BDE0}">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2.xml><?xml version="1.0" encoding="utf-8"?>
<ds:datastoreItem xmlns:ds="http://schemas.openxmlformats.org/officeDocument/2006/customXml" ds:itemID="{94F61A92-AA49-4328-B05B-0873E2EA08EF}">
  <ds:schemaRefs>
    <ds:schemaRef ds:uri="http://schemas.microsoft.com/sharepoint/v3/contenttype/forms"/>
  </ds:schemaRefs>
</ds:datastoreItem>
</file>

<file path=customXml/itemProps3.xml><?xml version="1.0" encoding="utf-8"?>
<ds:datastoreItem xmlns:ds="http://schemas.openxmlformats.org/officeDocument/2006/customXml" ds:itemID="{53513DBB-DC59-4177-82BA-CB0807660D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1967</Words>
  <Application>Microsoft Office PowerPoint</Application>
  <PresentationFormat>Custom</PresentationFormat>
  <Paragraphs>173</Paragraphs>
  <Slides>12</Slides>
  <Notes>11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-apple-system</vt:lpstr>
      <vt:lpstr>Arial</vt:lpstr>
      <vt:lpstr>Consolas</vt:lpstr>
      <vt:lpstr>Segoe UI</vt:lpstr>
      <vt:lpstr>Segoe UI Light</vt:lpstr>
      <vt:lpstr>Segoe UI Semibold</vt:lpstr>
      <vt:lpstr>Segoe UI VSS (Regular)</vt:lpstr>
      <vt:lpstr>Wingdings</vt:lpstr>
      <vt:lpstr>Azure 1</vt:lpstr>
      <vt:lpstr>Azure 2</vt:lpstr>
      <vt:lpstr>Dynamics 365</vt:lpstr>
      <vt:lpstr>Office 365 PPT Template - 2017</vt:lpstr>
      <vt:lpstr>Module 12: Manage Datasets in Power BI</vt:lpstr>
      <vt:lpstr>Learning Objectives</vt:lpstr>
      <vt:lpstr>Lesson 1:  Parameters</vt:lpstr>
      <vt:lpstr>Introduction to Datasets and Parameters</vt:lpstr>
      <vt:lpstr>Dynamic Reports with parameters</vt:lpstr>
      <vt:lpstr>Review Questions (1)</vt:lpstr>
      <vt:lpstr>Lesson 2: Datasets</vt:lpstr>
      <vt:lpstr>Dataset Scheduled Refresh</vt:lpstr>
      <vt:lpstr>Incremental Data Refresh Settings</vt:lpstr>
      <vt:lpstr>Manage and Promote Datasets</vt:lpstr>
      <vt:lpstr>Troubleshooting Service Connectivity </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2021-02-09T16:31:09Z</dcterms:created>
  <dcterms:modified xsi:type="dcterms:W3CDTF">2021-08-08T20:26:22Z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Sensitivity">
    <vt:lpwstr>General</vt:lpwstr>
  </property>
  <property fmtid="{D5CDD505-2E9C-101B-9397-08002B2CF9AE}" pid="4" name="xd_Signature">
    <vt:bool>false</vt:bool>
  </property>
  <property fmtid="{D5CDD505-2E9C-101B-9397-08002B2CF9AE}" pid="5" name="MSIP_Label_f42aa342-8706-4288-bd11-ebb85995028c_Enabled">
    <vt:lpwstr>True</vt:lpwstr>
  </property>
  <property fmtid="{D5CDD505-2E9C-101B-9397-08002B2CF9AE}" pid="6" name="xd_ProgID">
    <vt:lpwstr/>
  </property>
  <property fmtid="{D5CDD505-2E9C-101B-9397-08002B2CF9AE}" pid="7" name="ContentTypeId">
    <vt:lpwstr>0x010100CCF6CFD0234D3B49A8BA0EAFF2A75B6F</vt:lpwstr>
  </property>
  <property fmtid="{D5CDD505-2E9C-101B-9397-08002B2CF9AE}" pid="8" name="ComplianceAssetId">
    <vt:lpwstr/>
  </property>
  <property fmtid="{D5CDD505-2E9C-101B-9397-08002B2CF9AE}" pid="9" name="TemplateUrl">
    <vt:lpwstr/>
  </property>
  <property fmtid="{D5CDD505-2E9C-101B-9397-08002B2CF9AE}" pid="10" name="MSIP_Label_f42aa342-8706-4288-bd11-ebb85995028c_SetDate">
    <vt:lpwstr>2020-04-30T16:58:44.8526099Z</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Name">
    <vt:lpwstr>General</vt:lpwstr>
  </property>
  <property fmtid="{D5CDD505-2E9C-101B-9397-08002B2CF9AE}" pid="13" name="MSIP_Label_f42aa342-8706-4288-bd11-ebb85995028c_Extended_MSFT_Method">
    <vt:lpwstr>Automatic</vt:lpwstr>
  </property>
  <property fmtid="{D5CDD505-2E9C-101B-9397-08002B2CF9AE}" pid="14" name="MSIP_Label_f42aa342-8706-4288-bd11-ebb85995028c_ActionId">
    <vt:lpwstr>a6dbb04b-5cb4-4cb5-bb6f-3d6af857b37d</vt:lpwstr>
  </property>
</Properties>
</file>